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6" r:id="rId20"/>
    <p:sldId id="275" r:id="rId21"/>
    <p:sldId id="278" r:id="rId22"/>
    <p:sldId id="279" r:id="rId23"/>
    <p:sldId id="283" r:id="rId24"/>
    <p:sldId id="280" r:id="rId25"/>
    <p:sldId id="281" r:id="rId26"/>
    <p:sldId id="273" r:id="rId27"/>
    <p:sldId id="282" r:id="rId28"/>
  </p:sldIdLst>
  <p:sldSz cx="9144000" cy="5143500" type="screen16x9"/>
  <p:notesSz cx="6858000" cy="9144000"/>
  <p:embeddedFontLst>
    <p:embeddedFont>
      <p:font typeface="Old Standard TT" panose="020B0604020202020204" charset="0"/>
      <p:regular r:id="rId30"/>
      <p:bold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70f915086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70f915086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7113e5b379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7113e5b379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7113e5b379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7113e5b379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113e5b379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7113e5b379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7113e5b37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7113e5b3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7113e5b379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7113e5b37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7113e5b379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7113e5b37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7113e5b37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7113e5b37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1157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70f915086b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70f915086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70e9b532e0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70e9b532e0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7113e5b379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7113e5b37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7113e5b379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7113e5b379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7113e5b379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7113e5b37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7113e5b379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7113e5b379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70f915086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70f915086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70f915086b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70f915086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70f915086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70f915086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0"/>
              </a:spcBef>
              <a:spcAft>
                <a:spcPts val="0"/>
              </a:spcAft>
              <a:buClr>
                <a:schemeClr val="accent1"/>
              </a:buClr>
              <a:buSzPts val="1400"/>
              <a:buChar char="○"/>
              <a:defRPr>
                <a:solidFill>
                  <a:schemeClr val="accent1"/>
                </a:solidFill>
              </a:defRPr>
            </a:lvl2pPr>
            <a:lvl3pPr marL="1371600" lvl="2" indent="-317500">
              <a:spcBef>
                <a:spcPts val="0"/>
              </a:spcBef>
              <a:spcAft>
                <a:spcPts val="0"/>
              </a:spcAft>
              <a:buClr>
                <a:schemeClr val="accent1"/>
              </a:buClr>
              <a:buSzPts val="1400"/>
              <a:buChar char="■"/>
              <a:defRPr>
                <a:solidFill>
                  <a:schemeClr val="accent1"/>
                </a:solidFill>
              </a:defRPr>
            </a:lvl3pPr>
            <a:lvl4pPr marL="1828800" lvl="3" indent="-317500">
              <a:spcBef>
                <a:spcPts val="0"/>
              </a:spcBef>
              <a:spcAft>
                <a:spcPts val="0"/>
              </a:spcAft>
              <a:buClr>
                <a:schemeClr val="accent1"/>
              </a:buClr>
              <a:buSzPts val="1400"/>
              <a:buChar char="●"/>
              <a:defRPr>
                <a:solidFill>
                  <a:schemeClr val="accent1"/>
                </a:solidFill>
              </a:defRPr>
            </a:lvl4pPr>
            <a:lvl5pPr marL="2286000" lvl="4" indent="-317500">
              <a:spcBef>
                <a:spcPts val="0"/>
              </a:spcBef>
              <a:spcAft>
                <a:spcPts val="0"/>
              </a:spcAft>
              <a:buClr>
                <a:schemeClr val="accent1"/>
              </a:buClr>
              <a:buSzPts val="1400"/>
              <a:buChar char="○"/>
              <a:defRPr>
                <a:solidFill>
                  <a:schemeClr val="accent1"/>
                </a:solidFill>
              </a:defRPr>
            </a:lvl5pPr>
            <a:lvl6pPr marL="2743200" lvl="5" indent="-317500">
              <a:spcBef>
                <a:spcPts val="0"/>
              </a:spcBef>
              <a:spcAft>
                <a:spcPts val="0"/>
              </a:spcAft>
              <a:buClr>
                <a:schemeClr val="accent1"/>
              </a:buClr>
              <a:buSzPts val="1400"/>
              <a:buChar char="■"/>
              <a:defRPr>
                <a:solidFill>
                  <a:schemeClr val="accent1"/>
                </a:solidFill>
              </a:defRPr>
            </a:lvl6pPr>
            <a:lvl7pPr marL="3200400" lvl="6" indent="-317500">
              <a:spcBef>
                <a:spcPts val="0"/>
              </a:spcBef>
              <a:spcAft>
                <a:spcPts val="0"/>
              </a:spcAft>
              <a:buClr>
                <a:schemeClr val="accent1"/>
              </a:buClr>
              <a:buSzPts val="1400"/>
              <a:buChar char="●"/>
              <a:defRPr>
                <a:solidFill>
                  <a:schemeClr val="accent1"/>
                </a:solidFill>
              </a:defRPr>
            </a:lvl7pPr>
            <a:lvl8pPr marL="3657600" lvl="7" indent="-317500">
              <a:spcBef>
                <a:spcPts val="0"/>
              </a:spcBef>
              <a:spcAft>
                <a:spcPts val="0"/>
              </a:spcAft>
              <a:buClr>
                <a:schemeClr val="accent1"/>
              </a:buClr>
              <a:buSzPts val="1400"/>
              <a:buChar char="○"/>
              <a:defRPr>
                <a:solidFill>
                  <a:schemeClr val="accent1"/>
                </a:solidFill>
              </a:defRPr>
            </a:lvl8pPr>
            <a:lvl9pPr marL="4114800" lvl="8" indent="-317500">
              <a:spcBef>
                <a:spcPts val="0"/>
              </a:spcBef>
              <a:spcAft>
                <a:spcPts val="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951975"/>
            <a:ext cx="8118600" cy="1522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Dask: Unlocking Parallel Computing for Big Data</a:t>
            </a:r>
            <a:endParaRPr/>
          </a:p>
        </p:txBody>
      </p:sp>
      <p:sp>
        <p:nvSpPr>
          <p:cNvPr id="60" name="Google Shape;60;p1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dirty="0"/>
              <a:t>Nguyễn Phạm Việt Quang - 22028134</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Phạm Tiến Sơn - 22024531</a:t>
            </a:r>
            <a:endParaRPr dirty="0"/>
          </a:p>
        </p:txBody>
      </p:sp>
      <p:pic>
        <p:nvPicPr>
          <p:cNvPr id="61" name="Google Shape;61;p13"/>
          <p:cNvPicPr preferRelativeResize="0"/>
          <p:nvPr/>
        </p:nvPicPr>
        <p:blipFill>
          <a:blip r:embed="rId3">
            <a:alphaModFix/>
          </a:blip>
          <a:stretch>
            <a:fillRect/>
          </a:stretch>
        </p:blipFill>
        <p:spPr>
          <a:xfrm>
            <a:off x="7202550" y="2046025"/>
            <a:ext cx="1428750" cy="1428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Dask Cluster</a:t>
            </a:r>
            <a:endParaRPr/>
          </a:p>
        </p:txBody>
      </p:sp>
      <p:sp>
        <p:nvSpPr>
          <p:cNvPr id="120" name="Google Shape;120;p22"/>
          <p:cNvSpPr txBox="1">
            <a:spLocks noGrp="1"/>
          </p:cNvSpPr>
          <p:nvPr>
            <p:ph type="body" idx="1"/>
          </p:nvPr>
        </p:nvSpPr>
        <p:spPr>
          <a:xfrm>
            <a:off x="311700" y="1058225"/>
            <a:ext cx="8520600" cy="948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
              <a:t>Most of the times when you are using Dask, you will be using a distributed scheduler, which exists in the context of a Dask cluster.</a:t>
            </a:r>
            <a:endParaRPr/>
          </a:p>
        </p:txBody>
      </p:sp>
      <p:pic>
        <p:nvPicPr>
          <p:cNvPr id="121" name="Google Shape;121;p22"/>
          <p:cNvPicPr preferRelativeResize="0"/>
          <p:nvPr/>
        </p:nvPicPr>
        <p:blipFill>
          <a:blip r:embed="rId3">
            <a:alphaModFix/>
          </a:blip>
          <a:stretch>
            <a:fillRect/>
          </a:stretch>
        </p:blipFill>
        <p:spPr>
          <a:xfrm>
            <a:off x="2161675" y="1933400"/>
            <a:ext cx="4820650" cy="2954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Dask Dataframe</a:t>
            </a:r>
            <a:endParaRPr/>
          </a:p>
        </p:txBody>
      </p:sp>
      <p:sp>
        <p:nvSpPr>
          <p:cNvPr id="127" name="Google Shape;127;p23"/>
          <p:cNvSpPr txBox="1">
            <a:spLocks noGrp="1"/>
          </p:cNvSpPr>
          <p:nvPr>
            <p:ph type="body" idx="1"/>
          </p:nvPr>
        </p:nvSpPr>
        <p:spPr>
          <a:xfrm>
            <a:off x="311700" y="1171675"/>
            <a:ext cx="3999900" cy="3397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The Dask Dataframe module implements a “blocked parallel” DataFrame object that looks and feels like the pandas API, but for parallel and distributed workflows. </a:t>
            </a:r>
            <a:endParaRPr/>
          </a:p>
          <a:p>
            <a:pPr marL="0" lvl="0" indent="0" algn="l" rtl="0">
              <a:spcBef>
                <a:spcPts val="1200"/>
              </a:spcBef>
              <a:spcAft>
                <a:spcPts val="0"/>
              </a:spcAft>
              <a:buNone/>
            </a:pPr>
            <a:r>
              <a:rPr lang="en"/>
              <a:t>One Dask DataFrame is comprised of many in-memory pandas DataFrames separated along the index. </a:t>
            </a:r>
            <a:endParaRPr/>
          </a:p>
          <a:p>
            <a:pPr marL="0" lvl="0" indent="0" algn="l" rtl="0">
              <a:spcBef>
                <a:spcPts val="1200"/>
              </a:spcBef>
              <a:spcAft>
                <a:spcPts val="1200"/>
              </a:spcAft>
              <a:buNone/>
            </a:pPr>
            <a:r>
              <a:rPr lang="en"/>
              <a:t>One operation on a Dask DataFrame triggers many pandas operations on the constituent pandas DataFrames in a way that is mindful of potential parallelism and memory constraints.</a:t>
            </a:r>
            <a:endParaRPr/>
          </a:p>
        </p:txBody>
      </p:sp>
      <p:pic>
        <p:nvPicPr>
          <p:cNvPr id="128" name="Google Shape;128;p23"/>
          <p:cNvPicPr preferRelativeResize="0"/>
          <p:nvPr/>
        </p:nvPicPr>
        <p:blipFill>
          <a:blip r:embed="rId3">
            <a:alphaModFix/>
          </a:blip>
          <a:stretch>
            <a:fillRect/>
          </a:stretch>
        </p:blipFill>
        <p:spPr>
          <a:xfrm>
            <a:off x="4832400" y="1268487"/>
            <a:ext cx="3999900" cy="320357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Dask Arrays</a:t>
            </a:r>
            <a:endParaRPr/>
          </a:p>
        </p:txBody>
      </p:sp>
      <p:sp>
        <p:nvSpPr>
          <p:cNvPr id="134" name="Google Shape;134;p24"/>
          <p:cNvSpPr txBox="1">
            <a:spLocks noGrp="1"/>
          </p:cNvSpPr>
          <p:nvPr>
            <p:ph type="body" idx="1"/>
          </p:nvPr>
        </p:nvSpPr>
        <p:spPr>
          <a:xfrm>
            <a:off x="311700" y="1177950"/>
            <a:ext cx="3999900" cy="3397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Parallel, larger-than-memory, n-dimensional array using blocked algorithms.</a:t>
            </a:r>
            <a:endParaRPr/>
          </a:p>
          <a:p>
            <a:pPr marL="0" lvl="0" indent="0" algn="l" rtl="0">
              <a:spcBef>
                <a:spcPts val="1200"/>
              </a:spcBef>
              <a:spcAft>
                <a:spcPts val="1200"/>
              </a:spcAft>
              <a:buNone/>
            </a:pPr>
            <a:r>
              <a:rPr lang="en"/>
              <a:t>Dask Array implements a subset of the NumPy ndarray interface using blocked algorithms, cutting up the large array into many small arrays, which compute on arrays larger than memory using all of our cores.</a:t>
            </a:r>
            <a:endParaRPr/>
          </a:p>
        </p:txBody>
      </p:sp>
      <p:pic>
        <p:nvPicPr>
          <p:cNvPr id="135" name="Google Shape;135;p24"/>
          <p:cNvPicPr preferRelativeResize="0"/>
          <p:nvPr/>
        </p:nvPicPr>
        <p:blipFill>
          <a:blip r:embed="rId3">
            <a:alphaModFix/>
          </a:blip>
          <a:stretch>
            <a:fillRect/>
          </a:stretch>
        </p:blipFill>
        <p:spPr>
          <a:xfrm>
            <a:off x="4832400" y="1620026"/>
            <a:ext cx="3999899" cy="190344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Dask Scalability</a:t>
            </a:r>
            <a:endParaRPr/>
          </a:p>
        </p:txBody>
      </p:sp>
      <p:sp>
        <p:nvSpPr>
          <p:cNvPr id="141" name="Google Shape;141;p2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a:t>Dask Scales Up:</a:t>
            </a:r>
            <a:endParaRPr b="1"/>
          </a:p>
          <a:p>
            <a:pPr marL="457200" lvl="0" indent="-317500" algn="l" rtl="0">
              <a:spcBef>
                <a:spcPts val="1200"/>
              </a:spcBef>
              <a:spcAft>
                <a:spcPts val="0"/>
              </a:spcAft>
              <a:buSzPts val="1400"/>
              <a:buChar char="-"/>
            </a:pPr>
            <a:r>
              <a:rPr lang="en"/>
              <a:t>Supports thousand-node clusters including cloud computing and supercomputers.</a:t>
            </a:r>
            <a:endParaRPr/>
          </a:p>
          <a:p>
            <a:pPr marL="457200" lvl="0" indent="-317500" algn="l" rtl="0">
              <a:spcBef>
                <a:spcPts val="0"/>
              </a:spcBef>
              <a:spcAft>
                <a:spcPts val="0"/>
              </a:spcAft>
              <a:buSzPts val="1400"/>
              <a:buChar char="-"/>
            </a:pPr>
            <a:r>
              <a:rPr lang="en"/>
              <a:t>Offers gigabyte/s bandwidth and 200 microsecond task overhead.</a:t>
            </a:r>
            <a:endParaRPr/>
          </a:p>
          <a:p>
            <a:pPr marL="0" lvl="0" indent="0" algn="l" rtl="0">
              <a:spcBef>
                <a:spcPts val="1200"/>
              </a:spcBef>
              <a:spcAft>
                <a:spcPts val="0"/>
              </a:spcAft>
              <a:buNone/>
            </a:pPr>
            <a:r>
              <a:rPr lang="en" b="1"/>
              <a:t>Dask Scales Down:</a:t>
            </a:r>
            <a:endParaRPr b="1"/>
          </a:p>
          <a:p>
            <a:pPr marL="457200" lvl="0" indent="-317500" algn="l" rtl="0">
              <a:spcBef>
                <a:spcPts val="1200"/>
              </a:spcBef>
              <a:spcAft>
                <a:spcPts val="0"/>
              </a:spcAft>
              <a:buSzPts val="1400"/>
              <a:buChar char="-"/>
            </a:pPr>
            <a:r>
              <a:rPr lang="en"/>
              <a:t>Operable in a single Python thread pool.</a:t>
            </a:r>
            <a:endParaRPr/>
          </a:p>
          <a:p>
            <a:pPr marL="457200" lvl="0" indent="-317500" algn="l" rtl="0">
              <a:spcBef>
                <a:spcPts val="0"/>
              </a:spcBef>
              <a:spcAft>
                <a:spcPts val="0"/>
              </a:spcAft>
              <a:buSzPts val="1400"/>
              <a:buChar char="-"/>
            </a:pPr>
            <a:r>
              <a:rPr lang="en"/>
              <a:t>Minimal performance penalty, measured in microseconds.</a:t>
            </a:r>
            <a:endParaRPr/>
          </a:p>
          <a:p>
            <a:pPr marL="457200" lvl="0" indent="-317500" algn="l" rtl="0">
              <a:spcBef>
                <a:spcPts val="0"/>
              </a:spcBef>
              <a:spcAft>
                <a:spcPts val="0"/>
              </a:spcAft>
              <a:buSzPts val="1400"/>
              <a:buChar char="-"/>
            </a:pPr>
            <a:r>
              <a:rPr lang="en"/>
              <a:t>Lightweight:</a:t>
            </a:r>
            <a:endParaRPr/>
          </a:p>
          <a:p>
            <a:pPr marL="914400" lvl="1" indent="-304800" algn="l" rtl="0">
              <a:spcBef>
                <a:spcPts val="0"/>
              </a:spcBef>
              <a:spcAft>
                <a:spcPts val="0"/>
              </a:spcAft>
              <a:buSzPts val="1200"/>
              <a:buChar char="-"/>
            </a:pPr>
            <a:r>
              <a:rPr lang="en"/>
              <a:t>Few dependencies </a:t>
            </a:r>
            <a:endParaRPr/>
          </a:p>
          <a:p>
            <a:pPr marL="914400" lvl="1" indent="-304800" algn="l" rtl="0">
              <a:spcBef>
                <a:spcPts val="0"/>
              </a:spcBef>
              <a:spcAft>
                <a:spcPts val="0"/>
              </a:spcAft>
              <a:buSzPts val="1200"/>
              <a:buChar char="-"/>
            </a:pPr>
            <a:r>
              <a:rPr lang="en"/>
              <a:t>Easy install</a:t>
            </a:r>
            <a:endParaRPr/>
          </a:p>
        </p:txBody>
      </p:sp>
      <p:sp>
        <p:nvSpPr>
          <p:cNvPr id="142" name="Google Shape;142;p2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3" name="Google Shape;143;p25"/>
          <p:cNvPicPr preferRelativeResize="0"/>
          <p:nvPr/>
        </p:nvPicPr>
        <p:blipFill>
          <a:blip r:embed="rId3">
            <a:alphaModFix/>
          </a:blip>
          <a:stretch>
            <a:fillRect/>
          </a:stretch>
        </p:blipFill>
        <p:spPr>
          <a:xfrm>
            <a:off x="4832400" y="1171675"/>
            <a:ext cx="3999900" cy="339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Dask Delayed - parallelize any code</a:t>
            </a:r>
            <a:endParaRPr/>
          </a:p>
        </p:txBody>
      </p:sp>
      <p:sp>
        <p:nvSpPr>
          <p:cNvPr id="149" name="Google Shape;149;p26"/>
          <p:cNvSpPr txBox="1">
            <a:spLocks noGrp="1"/>
          </p:cNvSpPr>
          <p:nvPr>
            <p:ph type="body" idx="1"/>
          </p:nvPr>
        </p:nvSpPr>
        <p:spPr>
          <a:xfrm>
            <a:off x="311700" y="1171675"/>
            <a:ext cx="3999900" cy="3397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What if you don’t have an array or dataframe?</a:t>
            </a:r>
            <a:endParaRPr/>
          </a:p>
          <a:p>
            <a:pPr marL="0" lvl="0" indent="0" algn="l" rtl="0">
              <a:spcBef>
                <a:spcPts val="1200"/>
              </a:spcBef>
              <a:spcAft>
                <a:spcPts val="0"/>
              </a:spcAft>
              <a:buClr>
                <a:schemeClr val="dk1"/>
              </a:buClr>
              <a:buSzPts val="1100"/>
              <a:buFont typeface="Arial"/>
              <a:buNone/>
            </a:pPr>
            <a:r>
              <a:rPr lang="en"/>
              <a:t>Instead of having blocks where the function is applied to each block, you can decorate functions with @delayed and have the functions themselves be lazy.</a:t>
            </a:r>
            <a:endParaRPr/>
          </a:p>
          <a:p>
            <a:pPr marL="0" lvl="0" indent="0" algn="l" rtl="0">
              <a:spcBef>
                <a:spcPts val="1200"/>
              </a:spcBef>
              <a:spcAft>
                <a:spcPts val="1200"/>
              </a:spcAft>
              <a:buNone/>
            </a:pPr>
            <a:r>
              <a:rPr lang="en"/>
              <a:t>This is a simple way to use dask to parallelize existing codebases or build complex systems.</a:t>
            </a:r>
            <a:endParaRPr/>
          </a:p>
        </p:txBody>
      </p:sp>
      <p:sp>
        <p:nvSpPr>
          <p:cNvPr id="150" name="Google Shape;150;p26"/>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1" name="Google Shape;151;p26"/>
          <p:cNvPicPr preferRelativeResize="0"/>
          <p:nvPr/>
        </p:nvPicPr>
        <p:blipFill>
          <a:blip r:embed="rId3">
            <a:alphaModFix/>
          </a:blip>
          <a:stretch>
            <a:fillRect/>
          </a:stretch>
        </p:blipFill>
        <p:spPr>
          <a:xfrm>
            <a:off x="4832400" y="1171675"/>
            <a:ext cx="3999900" cy="339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Dask Future - non-blocking distributed calculations</a:t>
            </a:r>
            <a:endParaRPr/>
          </a:p>
        </p:txBody>
      </p:sp>
      <p:sp>
        <p:nvSpPr>
          <p:cNvPr id="157" name="Google Shape;157;p27"/>
          <p:cNvSpPr txBox="1">
            <a:spLocks noGrp="1"/>
          </p:cNvSpPr>
          <p:nvPr>
            <p:ph type="body" idx="1"/>
          </p:nvPr>
        </p:nvSpPr>
        <p:spPr>
          <a:xfrm>
            <a:off x="311700" y="1171675"/>
            <a:ext cx="3999900" cy="3397200"/>
          </a:xfrm>
          <a:prstGeom prst="rect">
            <a:avLst/>
          </a:prstGeom>
        </p:spPr>
        <p:txBody>
          <a:bodyPr spcFirstLastPara="1" wrap="square" lIns="91425" tIns="91425" rIns="91425" bIns="91425" anchor="ctr" anchorCtr="0">
            <a:noAutofit/>
          </a:bodyPr>
          <a:lstStyle/>
          <a:p>
            <a:pPr marL="0" lvl="0" indent="0" algn="l" rtl="0">
              <a:lnSpc>
                <a:spcPct val="95000"/>
              </a:lnSpc>
              <a:spcBef>
                <a:spcPts val="0"/>
              </a:spcBef>
              <a:spcAft>
                <a:spcPts val="0"/>
              </a:spcAft>
              <a:buSzPts val="770"/>
              <a:buNone/>
            </a:pPr>
            <a:r>
              <a:rPr lang="en" sz="1300"/>
              <a:t>Submit arbitrary functions for computation in a parallelized, and non-blocking way.</a:t>
            </a:r>
            <a:endParaRPr sz="1300"/>
          </a:p>
          <a:p>
            <a:pPr marL="0" lvl="0" indent="0" algn="l" rtl="0">
              <a:lnSpc>
                <a:spcPct val="95000"/>
              </a:lnSpc>
              <a:spcBef>
                <a:spcPts val="1200"/>
              </a:spcBef>
              <a:spcAft>
                <a:spcPts val="0"/>
              </a:spcAft>
              <a:buSzPts val="770"/>
              <a:buNone/>
            </a:pPr>
            <a:r>
              <a:rPr lang="en" sz="1300"/>
              <a:t>We can submit individual functions for evaluation with one set of inputs, or evaluated over a sequence of inputs with submit() and map(). The call returns immediately, giving one or more futures, whose status begins as “pending” and later becomes “finished”. There is no blocking of the local Python session.</a:t>
            </a:r>
            <a:endParaRPr sz="1300"/>
          </a:p>
          <a:p>
            <a:pPr marL="0" lvl="0" indent="0" algn="l" rtl="0">
              <a:lnSpc>
                <a:spcPct val="95000"/>
              </a:lnSpc>
              <a:spcBef>
                <a:spcPts val="1200"/>
              </a:spcBef>
              <a:spcAft>
                <a:spcPts val="1200"/>
              </a:spcAft>
              <a:buSzPts val="770"/>
              <a:buNone/>
            </a:pPr>
            <a:r>
              <a:rPr lang="en" sz="1300"/>
              <a:t>This is the important difference between futures and delayed. Both can be used to support arbitrary task scheduling, but delayed is lazy (it just constructs a graph) whereas futures are eager. With futures, as soon as the inputs are available and there is compute available, the computation starts.</a:t>
            </a:r>
            <a:endParaRPr sz="1300"/>
          </a:p>
        </p:txBody>
      </p:sp>
      <p:sp>
        <p:nvSpPr>
          <p:cNvPr id="158" name="Google Shape;158;p27"/>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9" name="Google Shape;159;p27"/>
          <p:cNvPicPr preferRelativeResize="0"/>
          <p:nvPr/>
        </p:nvPicPr>
        <p:blipFill>
          <a:blip r:embed="rId3">
            <a:alphaModFix/>
          </a:blip>
          <a:stretch>
            <a:fillRect/>
          </a:stretch>
        </p:blipFill>
        <p:spPr>
          <a:xfrm>
            <a:off x="4832375" y="1171675"/>
            <a:ext cx="3999900" cy="339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Comparison</a:t>
            </a:r>
            <a:endParaRPr dirty="0"/>
          </a:p>
        </p:txBody>
      </p:sp>
      <p:sp>
        <p:nvSpPr>
          <p:cNvPr id="165" name="Google Shape;165;p28"/>
          <p:cNvSpPr txBox="1">
            <a:spLocks noGrp="1"/>
          </p:cNvSpPr>
          <p:nvPr>
            <p:ph type="body" idx="1"/>
          </p:nvPr>
        </p:nvSpPr>
        <p:spPr>
          <a:xfrm>
            <a:off x="311700" y="1171675"/>
            <a:ext cx="3999900" cy="33972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SzPts val="770"/>
              <a:buNone/>
            </a:pPr>
            <a:r>
              <a:rPr lang="en-US" sz="1300" dirty="0"/>
              <a:t>Pandas</a:t>
            </a:r>
            <a:endParaRPr sz="1300" dirty="0"/>
          </a:p>
          <a:p>
            <a:pPr marL="431800" indent="-285750">
              <a:lnSpc>
                <a:spcPct val="150000"/>
              </a:lnSpc>
              <a:spcBef>
                <a:spcPts val="1200"/>
              </a:spcBef>
              <a:buSzPts val="1300"/>
            </a:pPr>
            <a:r>
              <a:rPr lang="en-US" sz="1300" dirty="0"/>
              <a:t>Works well with small to medium sized data (fits in memory)</a:t>
            </a:r>
          </a:p>
          <a:p>
            <a:pPr marL="431800" indent="-285750">
              <a:lnSpc>
                <a:spcPct val="150000"/>
              </a:lnSpc>
              <a:spcBef>
                <a:spcPts val="1200"/>
              </a:spcBef>
              <a:buSzPts val="1300"/>
            </a:pPr>
            <a:r>
              <a:rPr lang="en-US" sz="1300" dirty="0"/>
              <a:t>Single threaded, does not take advantage of multi-core CPUs</a:t>
            </a:r>
          </a:p>
          <a:p>
            <a:pPr marL="457200" lvl="0" indent="-311150" algn="l" rtl="0">
              <a:lnSpc>
                <a:spcPct val="150000"/>
              </a:lnSpc>
              <a:spcBef>
                <a:spcPts val="1200"/>
              </a:spcBef>
              <a:spcAft>
                <a:spcPts val="0"/>
              </a:spcAft>
              <a:buSzPts val="1300"/>
              <a:buChar char="●"/>
            </a:pPr>
            <a:r>
              <a:rPr lang="en-US" sz="1300" dirty="0"/>
              <a:t>Fast processing with small files, but prone to memory errors with large files</a:t>
            </a:r>
          </a:p>
        </p:txBody>
      </p:sp>
      <p:sp>
        <p:nvSpPr>
          <p:cNvPr id="166" name="Google Shape;166;p28"/>
          <p:cNvSpPr txBox="1">
            <a:spLocks noGrp="1"/>
          </p:cNvSpPr>
          <p:nvPr>
            <p:ph type="body" idx="2"/>
          </p:nvPr>
        </p:nvSpPr>
        <p:spPr>
          <a:xfrm>
            <a:off x="4832400" y="1171675"/>
            <a:ext cx="3999900" cy="33972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018"/>
              <a:buNone/>
            </a:pPr>
            <a:r>
              <a:rPr lang="en" sz="1302" dirty="0"/>
              <a:t>Dask</a:t>
            </a:r>
            <a:endParaRPr sz="1302" dirty="0"/>
          </a:p>
          <a:p>
            <a:pPr marL="457200" lvl="0" indent="-311308" algn="l" rtl="0">
              <a:lnSpc>
                <a:spcPct val="115000"/>
              </a:lnSpc>
              <a:spcBef>
                <a:spcPts val="1200"/>
              </a:spcBef>
              <a:spcAft>
                <a:spcPts val="0"/>
              </a:spcAft>
              <a:buSzPts val="1303"/>
              <a:buChar char="●"/>
            </a:pPr>
            <a:r>
              <a:rPr lang="en" sz="1302" dirty="0"/>
              <a:t>Task scheduler-worker model, tailored for Python data analysis and machine learning workflows.</a:t>
            </a:r>
            <a:endParaRPr sz="1302" dirty="0"/>
          </a:p>
          <a:p>
            <a:pPr marL="457200" lvl="0" indent="-311308" algn="l" rtl="0">
              <a:lnSpc>
                <a:spcPct val="115000"/>
              </a:lnSpc>
              <a:spcBef>
                <a:spcPts val="0"/>
              </a:spcBef>
              <a:spcAft>
                <a:spcPts val="0"/>
              </a:spcAft>
              <a:buSzPts val="1303"/>
              <a:buChar char="●"/>
            </a:pPr>
            <a:r>
              <a:rPr lang="en" sz="1302" dirty="0"/>
              <a:t>Python-centric data analysis and machine learning, seamlessly integrates with Python libraries.</a:t>
            </a:r>
            <a:endParaRPr sz="1302" dirty="0"/>
          </a:p>
          <a:p>
            <a:pPr marL="457200" lvl="0" indent="-311308" algn="l" rtl="0">
              <a:lnSpc>
                <a:spcPct val="115000"/>
              </a:lnSpc>
              <a:spcBef>
                <a:spcPts val="0"/>
              </a:spcBef>
              <a:spcAft>
                <a:spcPts val="0"/>
              </a:spcAft>
              <a:buSzPts val="1303"/>
              <a:buChar char="●"/>
            </a:pPr>
            <a:r>
              <a:rPr lang="en" sz="1302" dirty="0"/>
              <a:t>Growing within the Python ecosystem, benefits from Python's rich libraries and tools.</a:t>
            </a:r>
            <a:endParaRPr sz="1302"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311700" y="2265150"/>
            <a:ext cx="8520600" cy="61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500" b="1" dirty="0"/>
              <a:t>Demo</a:t>
            </a:r>
            <a:br>
              <a:rPr lang="en" sz="3500" b="1" dirty="0"/>
            </a:br>
            <a:r>
              <a:rPr lang="en-US" sz="2000" dirty="0"/>
              <a:t>Performance Comparison: Pandas vs </a:t>
            </a:r>
            <a:r>
              <a:rPr lang="en-US" sz="2000" dirty="0" err="1"/>
              <a:t>Dask</a:t>
            </a:r>
            <a:endParaRPr sz="35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C221-68FD-1738-77FE-39ED618B1F16}"/>
              </a:ext>
            </a:extLst>
          </p:cNvPr>
          <p:cNvSpPr>
            <a:spLocks noGrp="1"/>
          </p:cNvSpPr>
          <p:nvPr>
            <p:ph type="title"/>
          </p:nvPr>
        </p:nvSpPr>
        <p:spPr/>
        <p:txBody>
          <a:bodyPr>
            <a:normAutofit fontScale="90000"/>
          </a:bodyPr>
          <a:lstStyle/>
          <a:p>
            <a:r>
              <a:rPr lang="en-US" b="1" dirty="0"/>
              <a:t>Problem: Processing a large sales dataset (~10GB</a:t>
            </a:r>
            <a:r>
              <a:rPr lang="en-US" dirty="0"/>
              <a:t>).</a:t>
            </a:r>
          </a:p>
        </p:txBody>
      </p:sp>
      <p:sp>
        <p:nvSpPr>
          <p:cNvPr id="3" name="Text Placeholder 2">
            <a:extLst>
              <a:ext uri="{FF2B5EF4-FFF2-40B4-BE49-F238E27FC236}">
                <a16:creationId xmlns:a16="http://schemas.microsoft.com/office/drawing/2014/main" id="{7B041949-2ABD-A914-29C4-B1310D6E2392}"/>
              </a:ext>
            </a:extLst>
          </p:cNvPr>
          <p:cNvSpPr>
            <a:spLocks noGrp="1"/>
          </p:cNvSpPr>
          <p:nvPr>
            <p:ph type="body" idx="1"/>
          </p:nvPr>
        </p:nvSpPr>
        <p:spPr/>
        <p:txBody>
          <a:bodyPr>
            <a:normAutofit lnSpcReduction="10000"/>
          </a:bodyPr>
          <a:lstStyle/>
          <a:p>
            <a:pPr marL="114300" indent="0">
              <a:buNone/>
            </a:pPr>
            <a:r>
              <a:rPr lang="en-US" b="1" dirty="0"/>
              <a:t>      Data includes:</a:t>
            </a:r>
          </a:p>
          <a:p>
            <a:pPr marL="114300" indent="0">
              <a:buNone/>
            </a:pPr>
            <a:r>
              <a:rPr lang="en-US" dirty="0"/>
              <a:t>Product ID</a:t>
            </a:r>
          </a:p>
          <a:p>
            <a:pPr marL="114300" indent="0">
              <a:buNone/>
            </a:pPr>
            <a:r>
              <a:rPr lang="en-US" dirty="0"/>
              <a:t>Revenue</a:t>
            </a:r>
          </a:p>
          <a:p>
            <a:pPr marL="114300" indent="0">
              <a:buNone/>
            </a:pPr>
            <a:r>
              <a:rPr lang="en-US" dirty="0"/>
              <a:t>Quantity</a:t>
            </a:r>
          </a:p>
          <a:p>
            <a:pPr marL="114300" indent="0">
              <a:buNone/>
            </a:pPr>
            <a:r>
              <a:rPr lang="en-US" dirty="0"/>
              <a:t>Region</a:t>
            </a:r>
          </a:p>
          <a:p>
            <a:pPr marL="114300" indent="0">
              <a:buNone/>
            </a:pPr>
            <a:r>
              <a:rPr lang="en-US" dirty="0"/>
              <a:t>Category</a:t>
            </a:r>
          </a:p>
          <a:p>
            <a:pPr marL="114300" indent="0">
              <a:buNone/>
            </a:pPr>
            <a:r>
              <a:rPr lang="en-US" dirty="0"/>
              <a:t>Discount</a:t>
            </a:r>
          </a:p>
          <a:p>
            <a:pPr marL="114300" indent="0">
              <a:buNone/>
            </a:pPr>
            <a:endParaRPr lang="en-US" dirty="0"/>
          </a:p>
          <a:p>
            <a:pPr marL="114300" indent="0">
              <a:buNone/>
            </a:pPr>
            <a:r>
              <a:rPr lang="en-US" b="1" dirty="0"/>
              <a:t>       Request:</a:t>
            </a:r>
          </a:p>
          <a:p>
            <a:pPr marL="114300" indent="0">
              <a:buNone/>
            </a:pPr>
            <a:r>
              <a:rPr lang="en-US" dirty="0"/>
              <a:t>Average the revenue over the entire data set and Performance comparison between Pandas vs </a:t>
            </a:r>
            <a:r>
              <a:rPr lang="en-US" dirty="0" err="1"/>
              <a:t>Dask</a:t>
            </a:r>
            <a:r>
              <a:rPr lang="en-US" dirty="0"/>
              <a:t>.</a:t>
            </a:r>
          </a:p>
        </p:txBody>
      </p:sp>
      <p:pic>
        <p:nvPicPr>
          <p:cNvPr id="5" name="Graphic 4">
            <a:extLst>
              <a:ext uri="{FF2B5EF4-FFF2-40B4-BE49-F238E27FC236}">
                <a16:creationId xmlns:a16="http://schemas.microsoft.com/office/drawing/2014/main" id="{47D9A257-26B0-F69C-E7FD-F48F4155E5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4107" y="1252189"/>
            <a:ext cx="304800" cy="304800"/>
          </a:xfrm>
          <a:prstGeom prst="rect">
            <a:avLst/>
          </a:prstGeom>
        </p:spPr>
      </p:pic>
      <p:pic>
        <p:nvPicPr>
          <p:cNvPr id="9" name="Graphic 8">
            <a:extLst>
              <a:ext uri="{FF2B5EF4-FFF2-40B4-BE49-F238E27FC236}">
                <a16:creationId xmlns:a16="http://schemas.microsoft.com/office/drawing/2014/main" id="{02CB9594-4FC6-05F7-E7E3-9E0FB1EB40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363" y="3302013"/>
            <a:ext cx="882495" cy="661871"/>
          </a:xfrm>
          <a:prstGeom prst="rect">
            <a:avLst/>
          </a:prstGeom>
        </p:spPr>
      </p:pic>
      <p:pic>
        <p:nvPicPr>
          <p:cNvPr id="11" name="Picture 10">
            <a:extLst>
              <a:ext uri="{FF2B5EF4-FFF2-40B4-BE49-F238E27FC236}">
                <a16:creationId xmlns:a16="http://schemas.microsoft.com/office/drawing/2014/main" id="{34123CFB-1C89-81A2-DCC7-E7CADE137A9D}"/>
              </a:ext>
            </a:extLst>
          </p:cNvPr>
          <p:cNvPicPr>
            <a:picLocks noChangeAspect="1"/>
          </p:cNvPicPr>
          <p:nvPr/>
        </p:nvPicPr>
        <p:blipFill>
          <a:blip r:embed="rId6"/>
          <a:stretch>
            <a:fillRect/>
          </a:stretch>
        </p:blipFill>
        <p:spPr>
          <a:xfrm>
            <a:off x="3502272" y="1058225"/>
            <a:ext cx="5117621" cy="2614028"/>
          </a:xfrm>
          <a:prstGeom prst="rect">
            <a:avLst/>
          </a:prstGeom>
        </p:spPr>
      </p:pic>
    </p:spTree>
    <p:extLst>
      <p:ext uri="{BB962C8B-B14F-4D97-AF65-F5344CB8AC3E}">
        <p14:creationId xmlns:p14="http://schemas.microsoft.com/office/powerpoint/2010/main" val="4125895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14795-6DA0-21C3-0FC8-FCB04F06CCF5}"/>
              </a:ext>
            </a:extLst>
          </p:cNvPr>
          <p:cNvSpPr>
            <a:spLocks noGrp="1"/>
          </p:cNvSpPr>
          <p:nvPr>
            <p:ph type="title"/>
          </p:nvPr>
        </p:nvSpPr>
        <p:spPr>
          <a:xfrm>
            <a:off x="311700" y="437591"/>
            <a:ext cx="8520600" cy="613200"/>
          </a:xfrm>
        </p:spPr>
        <p:txBody>
          <a:bodyPr>
            <a:normAutofit fontScale="90000"/>
          </a:bodyPr>
          <a:lstStyle/>
          <a:p>
            <a:r>
              <a:rPr lang="en-US" b="1" dirty="0"/>
              <a:t>Challenges</a:t>
            </a:r>
          </a:p>
        </p:txBody>
      </p:sp>
      <p:sp>
        <p:nvSpPr>
          <p:cNvPr id="3" name="Text Placeholder 2">
            <a:extLst>
              <a:ext uri="{FF2B5EF4-FFF2-40B4-BE49-F238E27FC236}">
                <a16:creationId xmlns:a16="http://schemas.microsoft.com/office/drawing/2014/main" id="{1A1EB504-4839-FD79-AF83-559961A53B88}"/>
              </a:ext>
            </a:extLst>
          </p:cNvPr>
          <p:cNvSpPr>
            <a:spLocks noGrp="1"/>
          </p:cNvSpPr>
          <p:nvPr>
            <p:ph type="body" idx="1"/>
          </p:nvPr>
        </p:nvSpPr>
        <p:spPr/>
        <p:txBody>
          <a:bodyPr>
            <a:normAutofit/>
          </a:bodyPr>
          <a:lstStyle/>
          <a:p>
            <a:pPr marL="114300" indent="0">
              <a:buNone/>
            </a:pPr>
            <a:r>
              <a:rPr lang="en-US" dirty="0"/>
              <a:t>Data is larger than RAM capacity</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r>
              <a:rPr lang="en-US" dirty="0"/>
              <a:t>Total: 10GB CSV &gt; 8GB RAM</a:t>
            </a:r>
          </a:p>
          <a:p>
            <a:pPr marL="114300" indent="0">
              <a:buNone/>
            </a:pPr>
            <a:endParaRPr lang="en-US" dirty="0"/>
          </a:p>
        </p:txBody>
      </p:sp>
      <p:pic>
        <p:nvPicPr>
          <p:cNvPr id="5" name="Picture 4">
            <a:extLst>
              <a:ext uri="{FF2B5EF4-FFF2-40B4-BE49-F238E27FC236}">
                <a16:creationId xmlns:a16="http://schemas.microsoft.com/office/drawing/2014/main" id="{591471E2-1660-004E-B487-2C7BDF3B863E}"/>
              </a:ext>
            </a:extLst>
          </p:cNvPr>
          <p:cNvPicPr>
            <a:picLocks noChangeAspect="1"/>
          </p:cNvPicPr>
          <p:nvPr/>
        </p:nvPicPr>
        <p:blipFill>
          <a:blip r:embed="rId3"/>
          <a:stretch>
            <a:fillRect/>
          </a:stretch>
        </p:blipFill>
        <p:spPr>
          <a:xfrm>
            <a:off x="5445013" y="1634293"/>
            <a:ext cx="2739982" cy="2726351"/>
          </a:xfrm>
          <a:prstGeom prst="rect">
            <a:avLst/>
          </a:prstGeom>
        </p:spPr>
      </p:pic>
      <p:pic>
        <p:nvPicPr>
          <p:cNvPr id="7" name="Picture 6">
            <a:extLst>
              <a:ext uri="{FF2B5EF4-FFF2-40B4-BE49-F238E27FC236}">
                <a16:creationId xmlns:a16="http://schemas.microsoft.com/office/drawing/2014/main" id="{07C22C50-F493-63FC-56C1-1DF213F61C7B}"/>
              </a:ext>
            </a:extLst>
          </p:cNvPr>
          <p:cNvPicPr>
            <a:picLocks noChangeAspect="1"/>
          </p:cNvPicPr>
          <p:nvPr/>
        </p:nvPicPr>
        <p:blipFill>
          <a:blip r:embed="rId4"/>
          <a:stretch>
            <a:fillRect/>
          </a:stretch>
        </p:blipFill>
        <p:spPr>
          <a:xfrm>
            <a:off x="959005" y="2074751"/>
            <a:ext cx="3115110" cy="1590897"/>
          </a:xfrm>
          <a:prstGeom prst="rect">
            <a:avLst/>
          </a:prstGeom>
        </p:spPr>
      </p:pic>
    </p:spTree>
    <p:extLst>
      <p:ext uri="{BB962C8B-B14F-4D97-AF65-F5344CB8AC3E}">
        <p14:creationId xmlns:p14="http://schemas.microsoft.com/office/powerpoint/2010/main" val="172055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Python is large and growing</a:t>
            </a:r>
            <a:endParaRPr/>
          </a:p>
        </p:txBody>
      </p:sp>
      <p:sp>
        <p:nvSpPr>
          <p:cNvPr id="67" name="Google Shape;67;p14"/>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68" name="Google Shape;68;p14"/>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9" name="Google Shape;69;p14"/>
          <p:cNvPicPr preferRelativeResize="0"/>
          <p:nvPr/>
        </p:nvPicPr>
        <p:blipFill>
          <a:blip r:embed="rId3">
            <a:alphaModFix/>
          </a:blip>
          <a:stretch>
            <a:fillRect/>
          </a:stretch>
        </p:blipFill>
        <p:spPr>
          <a:xfrm>
            <a:off x="282325" y="1058225"/>
            <a:ext cx="4094431" cy="3510650"/>
          </a:xfrm>
          <a:prstGeom prst="rect">
            <a:avLst/>
          </a:prstGeom>
          <a:noFill/>
          <a:ln>
            <a:noFill/>
          </a:ln>
        </p:spPr>
      </p:pic>
      <p:pic>
        <p:nvPicPr>
          <p:cNvPr id="70" name="Google Shape;70;p14"/>
          <p:cNvPicPr preferRelativeResize="0"/>
          <p:nvPr/>
        </p:nvPicPr>
        <p:blipFill>
          <a:blip r:embed="rId4">
            <a:alphaModFix/>
          </a:blip>
          <a:stretch>
            <a:fillRect/>
          </a:stretch>
        </p:blipFill>
        <p:spPr>
          <a:xfrm>
            <a:off x="4698823" y="1058225"/>
            <a:ext cx="4133478" cy="35106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9A33-74A5-8504-620F-124CB2F8CCBC}"/>
              </a:ext>
            </a:extLst>
          </p:cNvPr>
          <p:cNvSpPr>
            <a:spLocks noGrp="1"/>
          </p:cNvSpPr>
          <p:nvPr>
            <p:ph type="title"/>
          </p:nvPr>
        </p:nvSpPr>
        <p:spPr/>
        <p:txBody>
          <a:bodyPr>
            <a:normAutofit fontScale="90000"/>
          </a:bodyPr>
          <a:lstStyle/>
          <a:p>
            <a:r>
              <a:rPr lang="en-US" b="1" dirty="0"/>
              <a:t>Preparing for solutions</a:t>
            </a:r>
          </a:p>
        </p:txBody>
      </p:sp>
      <p:sp>
        <p:nvSpPr>
          <p:cNvPr id="3" name="Text Placeholder 2">
            <a:extLst>
              <a:ext uri="{FF2B5EF4-FFF2-40B4-BE49-F238E27FC236}">
                <a16:creationId xmlns:a16="http://schemas.microsoft.com/office/drawing/2014/main" id="{EC5D4B7C-5FDA-8FDD-2DCD-0B3E866F34A2}"/>
              </a:ext>
            </a:extLst>
          </p:cNvPr>
          <p:cNvSpPr>
            <a:spLocks noGrp="1"/>
          </p:cNvSpPr>
          <p:nvPr>
            <p:ph type="body" idx="1"/>
          </p:nvPr>
        </p:nvSpPr>
        <p:spPr/>
        <p:txBody>
          <a:bodyPr/>
          <a:lstStyle/>
          <a:p>
            <a:pPr marL="114300" indent="0">
              <a:buNone/>
            </a:pPr>
            <a:r>
              <a:rPr lang="en-US" dirty="0"/>
              <a:t>Library – </a:t>
            </a:r>
            <a:r>
              <a:rPr lang="en-US" dirty="0" err="1"/>
              <a:t>Dask</a:t>
            </a:r>
            <a:r>
              <a:rPr lang="en-US" dirty="0"/>
              <a:t>, Pandas, </a:t>
            </a:r>
            <a:r>
              <a:rPr lang="en-US" dirty="0" err="1"/>
              <a:t>Numpy</a:t>
            </a:r>
            <a:r>
              <a:rPr lang="en-US" dirty="0"/>
              <a:t> (for create random datasets), time</a:t>
            </a:r>
          </a:p>
          <a:p>
            <a:pPr>
              <a:buAutoNum type="arabicPeriod"/>
            </a:pPr>
            <a:endParaRPr lang="en-US" dirty="0"/>
          </a:p>
          <a:p>
            <a:pPr marL="114300" indent="0">
              <a:buNone/>
            </a:pPr>
            <a:endParaRPr lang="en-US" dirty="0"/>
          </a:p>
          <a:p>
            <a:pPr marL="114300" indent="0">
              <a:buNone/>
            </a:pPr>
            <a:r>
              <a:rPr lang="en-US" dirty="0"/>
              <a:t> </a:t>
            </a:r>
          </a:p>
          <a:p>
            <a:pPr>
              <a:buAutoNum type="arabicPeriod"/>
            </a:pPr>
            <a:endParaRPr lang="en-US" dirty="0"/>
          </a:p>
          <a:p>
            <a:pPr>
              <a:buAutoNum type="arabicPeriod"/>
            </a:pPr>
            <a:endParaRPr lang="en-US" dirty="0"/>
          </a:p>
        </p:txBody>
      </p:sp>
      <p:pic>
        <p:nvPicPr>
          <p:cNvPr id="7" name="Picture 6">
            <a:extLst>
              <a:ext uri="{FF2B5EF4-FFF2-40B4-BE49-F238E27FC236}">
                <a16:creationId xmlns:a16="http://schemas.microsoft.com/office/drawing/2014/main" id="{C7637ACE-4AEE-3B24-6B25-E0321A6136D1}"/>
              </a:ext>
            </a:extLst>
          </p:cNvPr>
          <p:cNvPicPr>
            <a:picLocks noChangeAspect="1"/>
          </p:cNvPicPr>
          <p:nvPr/>
        </p:nvPicPr>
        <p:blipFill>
          <a:blip r:embed="rId2"/>
          <a:stretch>
            <a:fillRect/>
          </a:stretch>
        </p:blipFill>
        <p:spPr>
          <a:xfrm>
            <a:off x="780585" y="1696050"/>
            <a:ext cx="7188820" cy="2986125"/>
          </a:xfrm>
          <a:prstGeom prst="rect">
            <a:avLst/>
          </a:prstGeom>
        </p:spPr>
      </p:pic>
    </p:spTree>
    <p:extLst>
      <p:ext uri="{BB962C8B-B14F-4D97-AF65-F5344CB8AC3E}">
        <p14:creationId xmlns:p14="http://schemas.microsoft.com/office/powerpoint/2010/main" val="1415619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A9E90-134A-2A32-E5C3-34545E96C5D1}"/>
              </a:ext>
            </a:extLst>
          </p:cNvPr>
          <p:cNvSpPr>
            <a:spLocks noGrp="1"/>
          </p:cNvSpPr>
          <p:nvPr>
            <p:ph type="title"/>
          </p:nvPr>
        </p:nvSpPr>
        <p:spPr/>
        <p:txBody>
          <a:bodyPr>
            <a:normAutofit fontScale="90000"/>
          </a:bodyPr>
          <a:lstStyle/>
          <a:p>
            <a:r>
              <a:rPr lang="en-US" dirty="0"/>
              <a:t>Pandas</a:t>
            </a:r>
          </a:p>
        </p:txBody>
      </p:sp>
      <p:sp>
        <p:nvSpPr>
          <p:cNvPr id="3" name="Text Placeholder 2">
            <a:extLst>
              <a:ext uri="{FF2B5EF4-FFF2-40B4-BE49-F238E27FC236}">
                <a16:creationId xmlns:a16="http://schemas.microsoft.com/office/drawing/2014/main" id="{5FC5DE6E-9D85-F782-B96B-D2EAB369ED49}"/>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38CFEDD6-7F3A-5289-744E-19F298E8F0AE}"/>
              </a:ext>
            </a:extLst>
          </p:cNvPr>
          <p:cNvPicPr>
            <a:picLocks noChangeAspect="1"/>
          </p:cNvPicPr>
          <p:nvPr/>
        </p:nvPicPr>
        <p:blipFill>
          <a:blip r:embed="rId2"/>
          <a:stretch>
            <a:fillRect/>
          </a:stretch>
        </p:blipFill>
        <p:spPr>
          <a:xfrm>
            <a:off x="311700" y="1171600"/>
            <a:ext cx="7538224" cy="3273771"/>
          </a:xfrm>
          <a:prstGeom prst="rect">
            <a:avLst/>
          </a:prstGeom>
        </p:spPr>
      </p:pic>
    </p:spTree>
    <p:extLst>
      <p:ext uri="{BB962C8B-B14F-4D97-AF65-F5344CB8AC3E}">
        <p14:creationId xmlns:p14="http://schemas.microsoft.com/office/powerpoint/2010/main" val="3076101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A9581-8B76-C60B-C2FD-40BF9B9276B6}"/>
              </a:ext>
            </a:extLst>
          </p:cNvPr>
          <p:cNvSpPr>
            <a:spLocks noGrp="1"/>
          </p:cNvSpPr>
          <p:nvPr>
            <p:ph type="title"/>
          </p:nvPr>
        </p:nvSpPr>
        <p:spPr/>
        <p:txBody>
          <a:bodyPr>
            <a:normAutofit fontScale="90000"/>
          </a:bodyPr>
          <a:lstStyle/>
          <a:p>
            <a:r>
              <a:rPr lang="en-US" dirty="0" err="1"/>
              <a:t>Dask</a:t>
            </a:r>
            <a:endParaRPr lang="en-US" dirty="0"/>
          </a:p>
        </p:txBody>
      </p:sp>
      <p:sp>
        <p:nvSpPr>
          <p:cNvPr id="3" name="Text Placeholder 2">
            <a:extLst>
              <a:ext uri="{FF2B5EF4-FFF2-40B4-BE49-F238E27FC236}">
                <a16:creationId xmlns:a16="http://schemas.microsoft.com/office/drawing/2014/main" id="{C3127BC1-F100-D74A-402E-15F32C3025C5}"/>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2AEE1CEF-3348-3455-3425-17B861DD8DE4}"/>
              </a:ext>
            </a:extLst>
          </p:cNvPr>
          <p:cNvPicPr>
            <a:picLocks noChangeAspect="1"/>
          </p:cNvPicPr>
          <p:nvPr/>
        </p:nvPicPr>
        <p:blipFill>
          <a:blip r:embed="rId2"/>
          <a:stretch>
            <a:fillRect/>
          </a:stretch>
        </p:blipFill>
        <p:spPr>
          <a:xfrm>
            <a:off x="311701" y="1171600"/>
            <a:ext cx="7791520" cy="3397200"/>
          </a:xfrm>
          <a:prstGeom prst="rect">
            <a:avLst/>
          </a:prstGeom>
        </p:spPr>
      </p:pic>
    </p:spTree>
    <p:extLst>
      <p:ext uri="{BB962C8B-B14F-4D97-AF65-F5344CB8AC3E}">
        <p14:creationId xmlns:p14="http://schemas.microsoft.com/office/powerpoint/2010/main" val="3430869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0495-7715-F00A-4503-7AE9821B71D4}"/>
              </a:ext>
            </a:extLst>
          </p:cNvPr>
          <p:cNvSpPr>
            <a:spLocks noGrp="1"/>
          </p:cNvSpPr>
          <p:nvPr>
            <p:ph type="title"/>
          </p:nvPr>
        </p:nvSpPr>
        <p:spPr/>
        <p:txBody>
          <a:bodyPr>
            <a:normAutofit fontScale="90000"/>
          </a:bodyPr>
          <a:lstStyle/>
          <a:p>
            <a:r>
              <a:rPr lang="en-US" b="1" dirty="0"/>
              <a:t>Task Graph</a:t>
            </a:r>
          </a:p>
        </p:txBody>
      </p:sp>
      <p:sp>
        <p:nvSpPr>
          <p:cNvPr id="3" name="Text Placeholder 2">
            <a:extLst>
              <a:ext uri="{FF2B5EF4-FFF2-40B4-BE49-F238E27FC236}">
                <a16:creationId xmlns:a16="http://schemas.microsoft.com/office/drawing/2014/main" id="{2BB881F2-AC4B-FBD1-6961-8CCFE41AEF8E}"/>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E0D9A0FE-19FB-B851-6CF3-29B89D19748B}"/>
              </a:ext>
            </a:extLst>
          </p:cNvPr>
          <p:cNvPicPr>
            <a:picLocks noChangeAspect="1"/>
          </p:cNvPicPr>
          <p:nvPr/>
        </p:nvPicPr>
        <p:blipFill>
          <a:blip r:embed="rId2"/>
          <a:stretch>
            <a:fillRect/>
          </a:stretch>
        </p:blipFill>
        <p:spPr>
          <a:xfrm>
            <a:off x="1568652" y="1171600"/>
            <a:ext cx="6006695" cy="3397200"/>
          </a:xfrm>
          <a:prstGeom prst="rect">
            <a:avLst/>
          </a:prstGeom>
        </p:spPr>
      </p:pic>
    </p:spTree>
    <p:extLst>
      <p:ext uri="{BB962C8B-B14F-4D97-AF65-F5344CB8AC3E}">
        <p14:creationId xmlns:p14="http://schemas.microsoft.com/office/powerpoint/2010/main" val="1087655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C7C8E-119A-3C41-4EE3-32463E58D314}"/>
              </a:ext>
            </a:extLst>
          </p:cNvPr>
          <p:cNvSpPr>
            <a:spLocks noGrp="1"/>
          </p:cNvSpPr>
          <p:nvPr>
            <p:ph type="title"/>
          </p:nvPr>
        </p:nvSpPr>
        <p:spPr/>
        <p:txBody>
          <a:bodyPr>
            <a:normAutofit fontScale="90000"/>
          </a:bodyPr>
          <a:lstStyle/>
          <a:p>
            <a:r>
              <a:rPr lang="en-US" dirty="0"/>
              <a:t>Benchmark Results &amp; Time Compare</a:t>
            </a:r>
          </a:p>
        </p:txBody>
      </p:sp>
      <p:sp>
        <p:nvSpPr>
          <p:cNvPr id="3" name="Text Placeholder 2">
            <a:extLst>
              <a:ext uri="{FF2B5EF4-FFF2-40B4-BE49-F238E27FC236}">
                <a16:creationId xmlns:a16="http://schemas.microsoft.com/office/drawing/2014/main" id="{728649D7-C929-EF44-A54F-5FE7FB2EEFA7}"/>
              </a:ext>
            </a:extLst>
          </p:cNvPr>
          <p:cNvSpPr>
            <a:spLocks noGrp="1"/>
          </p:cNvSpPr>
          <p:nvPr>
            <p:ph type="body" idx="1"/>
          </p:nvPr>
        </p:nvSpPr>
        <p:spPr/>
        <p:txBody>
          <a:bodyPr/>
          <a:lstStyle/>
          <a:p>
            <a:pPr marL="114300" indent="0">
              <a:buNone/>
            </a:pPr>
            <a:endParaRPr lang="en-US" dirty="0"/>
          </a:p>
        </p:txBody>
      </p:sp>
      <p:pic>
        <p:nvPicPr>
          <p:cNvPr id="7" name="Picture 6">
            <a:extLst>
              <a:ext uri="{FF2B5EF4-FFF2-40B4-BE49-F238E27FC236}">
                <a16:creationId xmlns:a16="http://schemas.microsoft.com/office/drawing/2014/main" id="{442D7B0D-7E92-800F-B92B-5298944293E8}"/>
              </a:ext>
            </a:extLst>
          </p:cNvPr>
          <p:cNvPicPr>
            <a:picLocks noChangeAspect="1"/>
          </p:cNvPicPr>
          <p:nvPr/>
        </p:nvPicPr>
        <p:blipFill>
          <a:blip r:embed="rId2"/>
          <a:stretch>
            <a:fillRect/>
          </a:stretch>
        </p:blipFill>
        <p:spPr>
          <a:xfrm>
            <a:off x="311700" y="1171600"/>
            <a:ext cx="7501055" cy="3542415"/>
          </a:xfrm>
          <a:prstGeom prst="rect">
            <a:avLst/>
          </a:prstGeom>
        </p:spPr>
      </p:pic>
    </p:spTree>
    <p:extLst>
      <p:ext uri="{BB962C8B-B14F-4D97-AF65-F5344CB8AC3E}">
        <p14:creationId xmlns:p14="http://schemas.microsoft.com/office/powerpoint/2010/main" val="4282010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B5106-F941-DD8F-9FF8-0D2E98AC4E3B}"/>
              </a:ext>
            </a:extLst>
          </p:cNvPr>
          <p:cNvSpPr>
            <a:spLocks noGrp="1"/>
          </p:cNvSpPr>
          <p:nvPr>
            <p:ph type="title"/>
          </p:nvPr>
        </p:nvSpPr>
        <p:spPr/>
        <p:txBody>
          <a:bodyPr>
            <a:normAutofit fontScale="90000"/>
          </a:bodyPr>
          <a:lstStyle/>
          <a:p>
            <a:r>
              <a:rPr lang="en-US" b="1" dirty="0"/>
              <a:t>Key Observations</a:t>
            </a:r>
            <a:br>
              <a:rPr lang="en-US" dirty="0"/>
            </a:br>
            <a:endParaRPr lang="en-US" dirty="0"/>
          </a:p>
        </p:txBody>
      </p:sp>
      <p:sp>
        <p:nvSpPr>
          <p:cNvPr id="3" name="Text Placeholder 2">
            <a:extLst>
              <a:ext uri="{FF2B5EF4-FFF2-40B4-BE49-F238E27FC236}">
                <a16:creationId xmlns:a16="http://schemas.microsoft.com/office/drawing/2014/main" id="{FFD36BDE-2958-7208-B0FD-55704BE5182B}"/>
              </a:ext>
            </a:extLst>
          </p:cNvPr>
          <p:cNvSpPr>
            <a:spLocks noGrp="1"/>
          </p:cNvSpPr>
          <p:nvPr>
            <p:ph type="body" idx="1"/>
          </p:nvPr>
        </p:nvSpPr>
        <p:spPr/>
        <p:txBody>
          <a:bodyPr/>
          <a:lstStyle/>
          <a:p>
            <a:pPr>
              <a:buAutoNum type="arabicPeriod"/>
            </a:pPr>
            <a:r>
              <a:rPr lang="en-US" dirty="0"/>
              <a:t>Pandas works well with small and medium sized data.</a:t>
            </a:r>
          </a:p>
          <a:p>
            <a:pPr>
              <a:buAutoNum type="arabicPeriod"/>
            </a:pPr>
            <a:r>
              <a:rPr lang="en-US" dirty="0"/>
              <a:t>When CSV/Data file size &gt; 50–70% of actual RAM → starts to get </a:t>
            </a:r>
            <a:r>
              <a:rPr lang="en-US" dirty="0" err="1"/>
              <a:t>MemoryError</a:t>
            </a:r>
            <a:r>
              <a:rPr lang="en-US" dirty="0"/>
              <a:t> or run extremely slow.</a:t>
            </a:r>
          </a:p>
          <a:p>
            <a:pPr>
              <a:buAutoNum type="arabicPeriod"/>
            </a:pPr>
            <a:endParaRPr lang="en-US" dirty="0"/>
          </a:p>
        </p:txBody>
      </p:sp>
    </p:spTree>
    <p:extLst>
      <p:ext uri="{BB962C8B-B14F-4D97-AF65-F5344CB8AC3E}">
        <p14:creationId xmlns:p14="http://schemas.microsoft.com/office/powerpoint/2010/main" val="2843175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FEC9C-9B62-B50C-9ED9-740563D4EC50}"/>
              </a:ext>
            </a:extLst>
          </p:cNvPr>
          <p:cNvSpPr>
            <a:spLocks noGrp="1"/>
          </p:cNvSpPr>
          <p:nvPr>
            <p:ph type="title"/>
          </p:nvPr>
        </p:nvSpPr>
        <p:spPr/>
        <p:txBody>
          <a:bodyPr/>
          <a:lstStyle/>
          <a:p>
            <a:pPr algn="ctr"/>
            <a:r>
              <a:rPr lang="en-US" dirty="0"/>
              <a:t>Q&amp;A</a:t>
            </a:r>
          </a:p>
        </p:txBody>
      </p:sp>
    </p:spTree>
    <p:extLst>
      <p:ext uri="{BB962C8B-B14F-4D97-AF65-F5344CB8AC3E}">
        <p14:creationId xmlns:p14="http://schemas.microsoft.com/office/powerpoint/2010/main" val="2736187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5"/>
          <p:cNvPicPr preferRelativeResize="0"/>
          <p:nvPr/>
        </p:nvPicPr>
        <p:blipFill>
          <a:blip r:embed="rId3">
            <a:alphaModFix/>
          </a:blip>
          <a:stretch>
            <a:fillRect/>
          </a:stretch>
        </p:blipFill>
        <p:spPr>
          <a:xfrm>
            <a:off x="0" y="0"/>
            <a:ext cx="9144008"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0" y="0"/>
            <a:ext cx="91440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0" y="0"/>
            <a:ext cx="9143997" cy="51434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0" y="5"/>
            <a:ext cx="9144003" cy="51434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xfrm>
            <a:off x="311700" y="1648525"/>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Parallel Computing:</a:t>
            </a:r>
            <a:r>
              <a:rPr lang="en"/>
              <a:t> DASK offers a flexible parallel computing paradigm, making it suitable for a variety of tasks.</a:t>
            </a:r>
            <a:endParaRPr/>
          </a:p>
          <a:p>
            <a:pPr marL="0" lvl="0" indent="0" algn="l" rtl="0">
              <a:spcBef>
                <a:spcPts val="1200"/>
              </a:spcBef>
              <a:spcAft>
                <a:spcPts val="0"/>
              </a:spcAft>
              <a:buNone/>
            </a:pPr>
            <a:r>
              <a:rPr lang="en" b="1"/>
              <a:t>Python Ecosystem:</a:t>
            </a:r>
            <a:r>
              <a:rPr lang="en"/>
              <a:t> It provides familiar APIs for Python users and is co-developed with teams from Pandas, SKLearn, and Jupyter.</a:t>
            </a:r>
            <a:endParaRPr/>
          </a:p>
          <a:p>
            <a:pPr marL="0" lvl="0" indent="0" algn="l" rtl="0">
              <a:spcBef>
                <a:spcPts val="1200"/>
              </a:spcBef>
              <a:spcAft>
                <a:spcPts val="1200"/>
              </a:spcAft>
              <a:buNone/>
            </a:pPr>
            <a:r>
              <a:rPr lang="en" b="1"/>
              <a:t>Scalability:</a:t>
            </a:r>
            <a:r>
              <a:rPr lang="en"/>
              <a:t> DASK scales from multicore systems to 1000-node clusters, ensuring resilience, responsiveness, and real-time capabilities.</a:t>
            </a:r>
            <a:endParaRPr/>
          </a:p>
        </p:txBody>
      </p:sp>
      <p:pic>
        <p:nvPicPr>
          <p:cNvPr id="96" name="Google Shape;96;p19"/>
          <p:cNvPicPr preferRelativeResize="0"/>
          <p:nvPr/>
        </p:nvPicPr>
        <p:blipFill>
          <a:blip r:embed="rId3">
            <a:alphaModFix/>
          </a:blip>
          <a:stretch>
            <a:fillRect/>
          </a:stretch>
        </p:blipFill>
        <p:spPr>
          <a:xfrm>
            <a:off x="3157427" y="430375"/>
            <a:ext cx="2829150" cy="1037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About Dask</a:t>
            </a:r>
            <a:endParaRPr/>
          </a:p>
        </p:txBody>
      </p:sp>
      <p:sp>
        <p:nvSpPr>
          <p:cNvPr id="102" name="Google Shape;102;p20"/>
          <p:cNvSpPr txBox="1">
            <a:spLocks noGrp="1"/>
          </p:cNvSpPr>
          <p:nvPr>
            <p:ph type="body" idx="1"/>
          </p:nvPr>
        </p:nvSpPr>
        <p:spPr>
          <a:xfrm>
            <a:off x="311700" y="1214400"/>
            <a:ext cx="3999900" cy="3397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b="1" dirty="0"/>
              <a:t>High Level:</a:t>
            </a:r>
            <a:r>
              <a:rPr lang="en" dirty="0"/>
              <a:t> Parallel NumPy, Pandas, ML</a:t>
            </a:r>
            <a:endParaRPr dirty="0"/>
          </a:p>
          <a:p>
            <a:pPr marL="457200" lvl="0" indent="-317500" algn="l" rtl="0">
              <a:spcBef>
                <a:spcPts val="1200"/>
              </a:spcBef>
              <a:spcAft>
                <a:spcPts val="0"/>
              </a:spcAft>
              <a:buSzPts val="1400"/>
              <a:buChar char="-"/>
            </a:pPr>
            <a:r>
              <a:rPr lang="en" dirty="0"/>
              <a:t>Satisfies subset of these APIs</a:t>
            </a:r>
            <a:endParaRPr dirty="0"/>
          </a:p>
          <a:p>
            <a:pPr marL="457200" lvl="0" indent="-317500" algn="l" rtl="0">
              <a:spcBef>
                <a:spcPts val="0"/>
              </a:spcBef>
              <a:spcAft>
                <a:spcPts val="0"/>
              </a:spcAft>
              <a:buSzPts val="1400"/>
              <a:buChar char="-"/>
            </a:pPr>
            <a:r>
              <a:rPr lang="en" dirty="0"/>
              <a:t>Uses these libraries internally</a:t>
            </a:r>
            <a:endParaRPr dirty="0"/>
          </a:p>
          <a:p>
            <a:pPr marL="457200" lvl="0" indent="-317500" algn="l" rtl="0">
              <a:spcBef>
                <a:spcPts val="0"/>
              </a:spcBef>
              <a:spcAft>
                <a:spcPts val="0"/>
              </a:spcAft>
              <a:buSzPts val="1400"/>
              <a:buChar char="-"/>
            </a:pPr>
            <a:r>
              <a:rPr lang="en" dirty="0"/>
              <a:t>Co-developed with these teams</a:t>
            </a:r>
            <a:endParaRPr dirty="0"/>
          </a:p>
          <a:p>
            <a:pPr marL="0" lvl="0" indent="0" algn="l" rtl="0">
              <a:spcBef>
                <a:spcPts val="1200"/>
              </a:spcBef>
              <a:spcAft>
                <a:spcPts val="0"/>
              </a:spcAft>
              <a:buNone/>
            </a:pPr>
            <a:r>
              <a:rPr lang="en" b="1" dirty="0"/>
              <a:t>Low Level:</a:t>
            </a:r>
            <a:r>
              <a:rPr lang="en" dirty="0"/>
              <a:t> Task scheduling for arbitrary execution</a:t>
            </a:r>
            <a:endParaRPr dirty="0"/>
          </a:p>
          <a:p>
            <a:pPr marL="457200" lvl="0" indent="-317500" algn="l" rtl="0">
              <a:spcBef>
                <a:spcPts val="1200"/>
              </a:spcBef>
              <a:spcAft>
                <a:spcPts val="0"/>
              </a:spcAft>
              <a:buSzPts val="1400"/>
              <a:buChar char="-"/>
            </a:pPr>
            <a:r>
              <a:rPr lang="en" dirty="0"/>
              <a:t>Parallelize existing code</a:t>
            </a:r>
            <a:endParaRPr dirty="0"/>
          </a:p>
          <a:p>
            <a:pPr marL="457200" lvl="0" indent="-317500" algn="l" rtl="0">
              <a:spcBef>
                <a:spcPts val="0"/>
              </a:spcBef>
              <a:spcAft>
                <a:spcPts val="0"/>
              </a:spcAft>
              <a:buSzPts val="1400"/>
              <a:buChar char="-"/>
            </a:pPr>
            <a:r>
              <a:rPr lang="en" dirty="0"/>
              <a:t>Build novel real-time systems</a:t>
            </a:r>
            <a:endParaRPr dirty="0"/>
          </a:p>
          <a:p>
            <a:pPr marL="457200" lvl="0" indent="-317500" algn="l" rtl="0">
              <a:spcBef>
                <a:spcPts val="0"/>
              </a:spcBef>
              <a:spcAft>
                <a:spcPts val="0"/>
              </a:spcAft>
              <a:buSzPts val="1400"/>
              <a:buChar char="-"/>
            </a:pPr>
            <a:r>
              <a:rPr lang="en" dirty="0"/>
              <a:t>Arbitrary task graphs with data dependencies</a:t>
            </a:r>
            <a:endParaRPr dirty="0"/>
          </a:p>
          <a:p>
            <a:pPr marL="457200" lvl="0" indent="-317500" algn="l" rtl="0">
              <a:spcBef>
                <a:spcPts val="0"/>
              </a:spcBef>
              <a:spcAft>
                <a:spcPts val="0"/>
              </a:spcAft>
              <a:buSzPts val="1400"/>
              <a:buChar char="-"/>
            </a:pPr>
            <a:r>
              <a:rPr lang="en" dirty="0"/>
              <a:t>Same scalability</a:t>
            </a:r>
            <a:endParaRPr dirty="0"/>
          </a:p>
        </p:txBody>
      </p:sp>
      <p:pic>
        <p:nvPicPr>
          <p:cNvPr id="103" name="Google Shape;103;p20"/>
          <p:cNvPicPr preferRelativeResize="0"/>
          <p:nvPr/>
        </p:nvPicPr>
        <p:blipFill>
          <a:blip r:embed="rId3">
            <a:alphaModFix/>
          </a:blip>
          <a:stretch>
            <a:fillRect/>
          </a:stretch>
        </p:blipFill>
        <p:spPr>
          <a:xfrm>
            <a:off x="4237125" y="1091200"/>
            <a:ext cx="2800001" cy="1332425"/>
          </a:xfrm>
          <a:prstGeom prst="rect">
            <a:avLst/>
          </a:prstGeom>
          <a:noFill/>
          <a:ln>
            <a:noFill/>
          </a:ln>
        </p:spPr>
      </p:pic>
      <p:pic>
        <p:nvPicPr>
          <p:cNvPr id="104" name="Google Shape;104;p20"/>
          <p:cNvPicPr preferRelativeResize="0"/>
          <p:nvPr/>
        </p:nvPicPr>
        <p:blipFill>
          <a:blip r:embed="rId4">
            <a:alphaModFix/>
          </a:blip>
          <a:stretch>
            <a:fillRect/>
          </a:stretch>
        </p:blipFill>
        <p:spPr>
          <a:xfrm>
            <a:off x="7351000" y="1091200"/>
            <a:ext cx="1663639" cy="1332426"/>
          </a:xfrm>
          <a:prstGeom prst="rect">
            <a:avLst/>
          </a:prstGeom>
          <a:noFill/>
          <a:ln>
            <a:noFill/>
          </a:ln>
        </p:spPr>
      </p:pic>
      <p:pic>
        <p:nvPicPr>
          <p:cNvPr id="105" name="Google Shape;105;p20"/>
          <p:cNvPicPr preferRelativeResize="0"/>
          <p:nvPr/>
        </p:nvPicPr>
        <p:blipFill>
          <a:blip r:embed="rId5">
            <a:alphaModFix/>
          </a:blip>
          <a:stretch>
            <a:fillRect/>
          </a:stretch>
        </p:blipFill>
        <p:spPr>
          <a:xfrm>
            <a:off x="4237125" y="2686076"/>
            <a:ext cx="4527600" cy="19255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choose Dask?</a:t>
            </a:r>
            <a:endParaRPr/>
          </a:p>
        </p:txBody>
      </p:sp>
      <p:sp>
        <p:nvSpPr>
          <p:cNvPr id="111" name="Google Shape;111;p21"/>
          <p:cNvSpPr txBox="1">
            <a:spLocks noGrp="1"/>
          </p:cNvSpPr>
          <p:nvPr>
            <p:ph type="body" idx="1"/>
          </p:nvPr>
        </p:nvSpPr>
        <p:spPr>
          <a:xfrm>
            <a:off x="280250" y="1373213"/>
            <a:ext cx="3999900" cy="3397200"/>
          </a:xfrm>
          <a:prstGeom prst="rect">
            <a:avLst/>
          </a:prstGeom>
        </p:spPr>
        <p:txBody>
          <a:bodyPr spcFirstLastPara="1" wrap="square" lIns="91425" tIns="91425" rIns="91425" bIns="91425" anchor="ctr" anchorCtr="0">
            <a:normAutofit fontScale="92500" lnSpcReduction="20000"/>
          </a:bodyPr>
          <a:lstStyle/>
          <a:p>
            <a:pPr marL="0" lvl="0" indent="0" algn="l" rtl="0">
              <a:spcBef>
                <a:spcPts val="0"/>
              </a:spcBef>
              <a:spcAft>
                <a:spcPts val="0"/>
              </a:spcAft>
              <a:buNone/>
            </a:pPr>
            <a:r>
              <a:rPr lang="en" b="1"/>
              <a:t>Familiar with Python:</a:t>
            </a:r>
            <a:endParaRPr b="1"/>
          </a:p>
          <a:p>
            <a:pPr marL="457200" lvl="0" indent="-317500" algn="l" rtl="0">
              <a:spcBef>
                <a:spcPts val="1200"/>
              </a:spcBef>
              <a:spcAft>
                <a:spcPts val="0"/>
              </a:spcAft>
              <a:buSzPts val="1400"/>
              <a:buChar char="-"/>
            </a:pPr>
            <a:r>
              <a:rPr lang="en"/>
              <a:t>Drop-in NumPy/Pandas/SKLearn APIs</a:t>
            </a:r>
            <a:endParaRPr/>
          </a:p>
          <a:p>
            <a:pPr marL="457200" lvl="0" indent="-317500" algn="l" rtl="0">
              <a:spcBef>
                <a:spcPts val="0"/>
              </a:spcBef>
              <a:spcAft>
                <a:spcPts val="0"/>
              </a:spcAft>
              <a:buSzPts val="1400"/>
              <a:buChar char="-"/>
            </a:pPr>
            <a:r>
              <a:rPr lang="en"/>
              <a:t>Native memory environment</a:t>
            </a:r>
            <a:endParaRPr/>
          </a:p>
          <a:p>
            <a:pPr marL="457200" lvl="0" indent="-317500" algn="l" rtl="0">
              <a:spcBef>
                <a:spcPts val="0"/>
              </a:spcBef>
              <a:spcAft>
                <a:spcPts val="0"/>
              </a:spcAft>
              <a:buSzPts val="1400"/>
              <a:buChar char="-"/>
            </a:pPr>
            <a:r>
              <a:rPr lang="en"/>
              <a:t>Easy debugging and diagnostics</a:t>
            </a:r>
            <a:endParaRPr/>
          </a:p>
          <a:p>
            <a:pPr marL="0" lvl="0" indent="0" algn="l" rtl="0">
              <a:spcBef>
                <a:spcPts val="1200"/>
              </a:spcBef>
              <a:spcAft>
                <a:spcPts val="0"/>
              </a:spcAft>
              <a:buNone/>
            </a:pPr>
            <a:r>
              <a:rPr lang="en" b="1"/>
              <a:t>Have complex problems:</a:t>
            </a:r>
            <a:endParaRPr b="1"/>
          </a:p>
          <a:p>
            <a:pPr marL="457200" lvl="0" indent="-317500" algn="l" rtl="0">
              <a:spcBef>
                <a:spcPts val="1200"/>
              </a:spcBef>
              <a:spcAft>
                <a:spcPts val="0"/>
              </a:spcAft>
              <a:buSzPts val="1400"/>
              <a:buChar char="-"/>
            </a:pPr>
            <a:r>
              <a:rPr lang="en"/>
              <a:t>Parallelize existing code without expensive rewrites</a:t>
            </a:r>
            <a:endParaRPr/>
          </a:p>
          <a:p>
            <a:pPr marL="457200" lvl="0" indent="-317500" algn="l" rtl="0">
              <a:spcBef>
                <a:spcPts val="0"/>
              </a:spcBef>
              <a:spcAft>
                <a:spcPts val="0"/>
              </a:spcAft>
              <a:buSzPts val="1400"/>
              <a:buChar char="-"/>
            </a:pPr>
            <a:r>
              <a:rPr lang="en"/>
              <a:t>Sophisticated algorithms and systems</a:t>
            </a:r>
            <a:endParaRPr/>
          </a:p>
          <a:p>
            <a:pPr marL="457200" lvl="0" indent="-317500" algn="l" rtl="0">
              <a:spcBef>
                <a:spcPts val="0"/>
              </a:spcBef>
              <a:spcAft>
                <a:spcPts val="0"/>
              </a:spcAft>
              <a:buSzPts val="1400"/>
              <a:buChar char="-"/>
            </a:pPr>
            <a:r>
              <a:rPr lang="en"/>
              <a:t>Real-time response to small-data</a:t>
            </a:r>
            <a:endParaRPr/>
          </a:p>
          <a:p>
            <a:pPr marL="0" lvl="0" indent="0" algn="l" rtl="0">
              <a:spcBef>
                <a:spcPts val="1200"/>
              </a:spcBef>
              <a:spcAft>
                <a:spcPts val="0"/>
              </a:spcAft>
              <a:buNone/>
            </a:pPr>
            <a:r>
              <a:rPr lang="en" b="1"/>
              <a:t>Scales up </a:t>
            </a:r>
            <a:r>
              <a:rPr lang="en" b="1" i="1"/>
              <a:t>and</a:t>
            </a:r>
            <a:r>
              <a:rPr lang="en" b="1"/>
              <a:t> down:</a:t>
            </a:r>
            <a:endParaRPr b="1"/>
          </a:p>
          <a:p>
            <a:pPr marL="457200" lvl="0" indent="-317500" algn="l" rtl="0">
              <a:spcBef>
                <a:spcPts val="1200"/>
              </a:spcBef>
              <a:spcAft>
                <a:spcPts val="0"/>
              </a:spcAft>
              <a:buSzPts val="1400"/>
              <a:buChar char="-"/>
            </a:pPr>
            <a:r>
              <a:rPr lang="en"/>
              <a:t>Scales to 1000-node clusters</a:t>
            </a:r>
            <a:endParaRPr/>
          </a:p>
          <a:p>
            <a:pPr marL="457200" lvl="0" indent="-317500" algn="l" rtl="0">
              <a:spcBef>
                <a:spcPts val="0"/>
              </a:spcBef>
              <a:spcAft>
                <a:spcPts val="0"/>
              </a:spcAft>
              <a:buSzPts val="1400"/>
              <a:buChar char="-"/>
            </a:pPr>
            <a:r>
              <a:rPr lang="en"/>
              <a:t>Also runs cheaply on a laptop</a:t>
            </a:r>
            <a:endParaRPr/>
          </a:p>
        </p:txBody>
      </p:sp>
      <p:pic>
        <p:nvPicPr>
          <p:cNvPr id="112" name="Google Shape;112;p21"/>
          <p:cNvPicPr preferRelativeResize="0"/>
          <p:nvPr/>
        </p:nvPicPr>
        <p:blipFill>
          <a:blip r:embed="rId3">
            <a:alphaModFix/>
          </a:blip>
          <a:stretch>
            <a:fillRect/>
          </a:stretch>
        </p:blipFill>
        <p:spPr>
          <a:xfrm>
            <a:off x="4616025" y="1558288"/>
            <a:ext cx="1839140" cy="823500"/>
          </a:xfrm>
          <a:prstGeom prst="rect">
            <a:avLst/>
          </a:prstGeom>
          <a:noFill/>
          <a:ln>
            <a:noFill/>
          </a:ln>
        </p:spPr>
      </p:pic>
      <p:pic>
        <p:nvPicPr>
          <p:cNvPr id="113" name="Google Shape;113;p21"/>
          <p:cNvPicPr preferRelativeResize="0"/>
          <p:nvPr/>
        </p:nvPicPr>
        <p:blipFill>
          <a:blip r:embed="rId4">
            <a:alphaModFix/>
          </a:blip>
          <a:stretch>
            <a:fillRect/>
          </a:stretch>
        </p:blipFill>
        <p:spPr>
          <a:xfrm>
            <a:off x="6839425" y="1558287"/>
            <a:ext cx="2036900" cy="823500"/>
          </a:xfrm>
          <a:prstGeom prst="rect">
            <a:avLst/>
          </a:prstGeom>
          <a:noFill/>
          <a:ln>
            <a:noFill/>
          </a:ln>
        </p:spPr>
      </p:pic>
      <p:pic>
        <p:nvPicPr>
          <p:cNvPr id="114" name="Google Shape;114;p21"/>
          <p:cNvPicPr preferRelativeResize="0"/>
          <p:nvPr/>
        </p:nvPicPr>
        <p:blipFill>
          <a:blip r:embed="rId5">
            <a:alphaModFix/>
          </a:blip>
          <a:stretch>
            <a:fillRect/>
          </a:stretch>
        </p:blipFill>
        <p:spPr>
          <a:xfrm>
            <a:off x="5762700" y="2558399"/>
            <a:ext cx="1904850" cy="1026825"/>
          </a:xfrm>
          <a:prstGeom prst="rect">
            <a:avLst/>
          </a:prstGeom>
          <a:noFill/>
          <a:ln>
            <a:noFill/>
          </a:ln>
        </p:spPr>
      </p:pic>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800</Words>
  <Application>Microsoft Office PowerPoint</Application>
  <PresentationFormat>On-screen Show (16:9)</PresentationFormat>
  <Paragraphs>103</Paragraphs>
  <Slides>27</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Old Standard TT</vt:lpstr>
      <vt:lpstr>Arial</vt:lpstr>
      <vt:lpstr>Paperback</vt:lpstr>
      <vt:lpstr>Dask: Unlocking Parallel Computing for Big Data</vt:lpstr>
      <vt:lpstr>Python is large and growing</vt:lpstr>
      <vt:lpstr>PowerPoint Presentation</vt:lpstr>
      <vt:lpstr>PowerPoint Presentation</vt:lpstr>
      <vt:lpstr>PowerPoint Presentation</vt:lpstr>
      <vt:lpstr>PowerPoint Presentation</vt:lpstr>
      <vt:lpstr>PowerPoint Presentation</vt:lpstr>
      <vt:lpstr>About Dask</vt:lpstr>
      <vt:lpstr>Why choose Dask?</vt:lpstr>
      <vt:lpstr>Dask Cluster</vt:lpstr>
      <vt:lpstr>Dask Dataframe</vt:lpstr>
      <vt:lpstr>Dask Arrays</vt:lpstr>
      <vt:lpstr>Dask Scalability</vt:lpstr>
      <vt:lpstr>Dask Delayed - parallelize any code</vt:lpstr>
      <vt:lpstr>Dask Future - non-blocking distributed calculations</vt:lpstr>
      <vt:lpstr>Comparison</vt:lpstr>
      <vt:lpstr>Demo Performance Comparison: Pandas vs Dask</vt:lpstr>
      <vt:lpstr>Problem: Processing a large sales dataset (~10GB).</vt:lpstr>
      <vt:lpstr>Challenges</vt:lpstr>
      <vt:lpstr>Preparing for solutions</vt:lpstr>
      <vt:lpstr>Pandas</vt:lpstr>
      <vt:lpstr>Dask</vt:lpstr>
      <vt:lpstr>Task Graph</vt:lpstr>
      <vt:lpstr>Benchmark Results &amp; Time Compare</vt:lpstr>
      <vt:lpstr>Key Observations </vt:lpstr>
      <vt:lpstr>Thank you!</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acer</dc:creator>
  <cp:lastModifiedBy>Sơn Phạm</cp:lastModifiedBy>
  <cp:revision>7</cp:revision>
  <dcterms:modified xsi:type="dcterms:W3CDTF">2025-04-26T20:11:13Z</dcterms:modified>
</cp:coreProperties>
</file>